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2" r:id="rId1"/>
    <p:sldMasterId id="2147483665" r:id="rId2"/>
  </p:sldMasterIdLst>
  <p:notesMasterIdLst>
    <p:notesMasterId r:id="rId49"/>
  </p:notesMasterIdLst>
  <p:handoutMasterIdLst>
    <p:handoutMasterId r:id="rId50"/>
  </p:handoutMasterIdLst>
  <p:sldIdLst>
    <p:sldId id="1902" r:id="rId3"/>
    <p:sldId id="1979" r:id="rId4"/>
    <p:sldId id="1993" r:id="rId5"/>
    <p:sldId id="2003" r:id="rId6"/>
    <p:sldId id="2005" r:id="rId7"/>
    <p:sldId id="1994" r:id="rId8"/>
    <p:sldId id="1962" r:id="rId9"/>
    <p:sldId id="1961" r:id="rId10"/>
    <p:sldId id="1960" r:id="rId11"/>
    <p:sldId id="1963" r:id="rId12"/>
    <p:sldId id="1964" r:id="rId13"/>
    <p:sldId id="1965" r:id="rId14"/>
    <p:sldId id="1966" r:id="rId15"/>
    <p:sldId id="1967" r:id="rId16"/>
    <p:sldId id="1968" r:id="rId17"/>
    <p:sldId id="1969" r:id="rId18"/>
    <p:sldId id="1973" r:id="rId19"/>
    <p:sldId id="1970" r:id="rId20"/>
    <p:sldId id="1971" r:id="rId21"/>
    <p:sldId id="1983" r:id="rId22"/>
    <p:sldId id="1972" r:id="rId23"/>
    <p:sldId id="1996" r:id="rId24"/>
    <p:sldId id="1975" r:id="rId25"/>
    <p:sldId id="1974" r:id="rId26"/>
    <p:sldId id="1976" r:id="rId27"/>
    <p:sldId id="1997" r:id="rId28"/>
    <p:sldId id="1998" r:id="rId29"/>
    <p:sldId id="1999" r:id="rId30"/>
    <p:sldId id="2000" r:id="rId31"/>
    <p:sldId id="1989" r:id="rId32"/>
    <p:sldId id="1990" r:id="rId33"/>
    <p:sldId id="2001" r:id="rId34"/>
    <p:sldId id="1978" r:id="rId35"/>
    <p:sldId id="1981" r:id="rId36"/>
    <p:sldId id="1982" r:id="rId37"/>
    <p:sldId id="1959" r:id="rId38"/>
    <p:sldId id="1984" r:id="rId39"/>
    <p:sldId id="1985" r:id="rId40"/>
    <p:sldId id="1986" r:id="rId41"/>
    <p:sldId id="1992" r:id="rId42"/>
    <p:sldId id="1980" r:id="rId43"/>
    <p:sldId id="1995" r:id="rId44"/>
    <p:sldId id="1987" r:id="rId45"/>
    <p:sldId id="1988" r:id="rId46"/>
    <p:sldId id="1977" r:id="rId47"/>
    <p:sldId id="286" r:id="rId48"/>
  </p:sldIdLst>
  <p:sldSz cx="9144000" cy="6858000" type="screen4x3"/>
  <p:notesSz cx="6797675" cy="9928225"/>
  <p:custDataLst>
    <p:tags r:id="rId51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微软雅黑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79C5"/>
    <a:srgbClr val="00B0F0"/>
    <a:srgbClr val="85D1FF"/>
    <a:srgbClr val="82624A"/>
    <a:srgbClr val="B9E4FF"/>
    <a:srgbClr val="FFC000"/>
    <a:srgbClr val="6E839B"/>
    <a:srgbClr val="6D839D"/>
    <a:srgbClr val="526276"/>
    <a:srgbClr val="FF99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13456" autoAdjust="0"/>
    <p:restoredTop sz="93153" autoAdjust="0"/>
  </p:normalViewPr>
  <p:slideViewPr>
    <p:cSldViewPr>
      <p:cViewPr>
        <p:scale>
          <a:sx n="75" d="100"/>
          <a:sy n="75" d="100"/>
        </p:scale>
        <p:origin x="-1704" y="-252"/>
      </p:cViewPr>
      <p:guideLst>
        <p:guide orient="horz" pos="217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996" y="11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7EF06-F8CA-4273-A207-9FF50C9ED326}" type="datetimeFigureOut">
              <a:rPr lang="zh-CN" altLang="en-US" smtClean="0"/>
              <a:pPr/>
              <a:t>2016-02-18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68FE4-7574-4B85-A48A-F266C93297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05771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086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58" tIns="48579" rIns="97158" bIns="48579" numCol="1" anchor="t" anchorCtr="0" compatLnSpc="1">
            <a:prstTxWarp prst="textNoShape">
              <a:avLst/>
            </a:prstTxWarp>
          </a:bodyPr>
          <a:lstStyle>
            <a:lvl1pPr algn="l" defTabSz="972305" eaLnBrk="1" hangingPunct="1">
              <a:buFont typeface="Arial" pitchFamily="34" charset="0"/>
              <a:buNone/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869" y="0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58" tIns="48579" rIns="97158" bIns="48579" numCol="1" anchor="t" anchorCtr="0" compatLnSpc="1">
            <a:prstTxWarp prst="textNoShape">
              <a:avLst/>
            </a:prstTxWarp>
          </a:bodyPr>
          <a:lstStyle>
            <a:lvl1pPr algn="r" defTabSz="972305" eaLnBrk="1" hangingPunct="1">
              <a:buFont typeface="Arial" pitchFamily="34" charset="0"/>
              <a:buNone/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366F501-B870-413E-ABDB-3B99EE81F6A6}" type="datetime1">
              <a:rPr lang="en-US"/>
              <a:pPr>
                <a:defRPr/>
              </a:pPr>
              <a:t>2/18/2016</a:t>
            </a:fld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4400" y="742950"/>
            <a:ext cx="49657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79769" y="4714185"/>
            <a:ext cx="5436567" cy="4469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58" tIns="48579" rIns="97158" bIns="485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28366"/>
            <a:ext cx="2944086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58" tIns="48579" rIns="97158" bIns="48579" numCol="1" anchor="b" anchorCtr="0" compatLnSpc="1">
            <a:prstTxWarp prst="textNoShape">
              <a:avLst/>
            </a:prstTxWarp>
          </a:bodyPr>
          <a:lstStyle>
            <a:lvl1pPr algn="l" defTabSz="972305" eaLnBrk="1" hangingPunct="1">
              <a:buFont typeface="Arial" pitchFamily="34" charset="0"/>
              <a:buNone/>
              <a:defRPr sz="13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869" y="9428366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158" tIns="48579" rIns="97158" bIns="48579" numCol="1" anchor="b" anchorCtr="0" compatLnSpc="1">
            <a:prstTxWarp prst="textNoShape">
              <a:avLst/>
            </a:prstTxWarp>
          </a:bodyPr>
          <a:lstStyle>
            <a:lvl1pPr algn="r" defTabSz="972305" eaLnBrk="1" hangingPunct="1">
              <a:buFont typeface="Arial" pitchFamily="34" charset="0"/>
              <a:buNone/>
              <a:defRPr sz="1300">
                <a:ea typeface="宋体" pitchFamily="2" charset="-122"/>
              </a:defRPr>
            </a:lvl1pPr>
          </a:lstStyle>
          <a:p>
            <a:pPr>
              <a:defRPr/>
            </a:pPr>
            <a:fld id="{32F35FA4-0401-436F-941E-132AA95827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76311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F35FA4-0401-436F-941E-132AA9582710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09739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456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6689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6689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3448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9145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88040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4306562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8344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26176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54290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688582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1051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4364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473566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66680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58213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58213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993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912425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602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592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47555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4870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634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84817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62833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4267200"/>
            <a:ext cx="9147175" cy="257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header_strip_l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553200"/>
            <a:ext cx="91424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未知"/>
          <p:cNvSpPr>
            <a:spLocks/>
          </p:cNvSpPr>
          <p:nvPr/>
        </p:nvSpPr>
        <p:spPr bwMode="auto">
          <a:xfrm flipH="1">
            <a:off x="8458200" y="6477000"/>
            <a:ext cx="685800" cy="342900"/>
          </a:xfrm>
          <a:custGeom>
            <a:avLst/>
            <a:gdLst>
              <a:gd name="T0" fmla="*/ 321 w 390"/>
              <a:gd name="T1" fmla="*/ 0 h 216"/>
              <a:gd name="T2" fmla="*/ 390 w 390"/>
              <a:gd name="T3" fmla="*/ 216 h 216"/>
              <a:gd name="T4" fmla="*/ 0 w 390"/>
              <a:gd name="T5" fmla="*/ 216 h 216"/>
              <a:gd name="T6" fmla="*/ 0 w 390"/>
              <a:gd name="T7" fmla="*/ 0 h 216"/>
              <a:gd name="T8" fmla="*/ 321 w 390"/>
              <a:gd name="T9" fmla="*/ 0 h 2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0"/>
              <a:gd name="T16" fmla="*/ 0 h 216"/>
              <a:gd name="T17" fmla="*/ 390 w 390"/>
              <a:gd name="T18" fmla="*/ 216 h 2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0" h="216">
                <a:moveTo>
                  <a:pt x="321" y="0"/>
                </a:moveTo>
                <a:lnTo>
                  <a:pt x="390" y="216"/>
                </a:lnTo>
                <a:lnTo>
                  <a:pt x="0" y="216"/>
                </a:lnTo>
                <a:lnTo>
                  <a:pt x="0" y="0"/>
                </a:lnTo>
                <a:lnTo>
                  <a:pt x="321" y="0"/>
                </a:lnTo>
                <a:close/>
              </a:path>
            </a:pathLst>
          </a:custGeom>
          <a:solidFill>
            <a:schemeClr val="hlink">
              <a:alpha val="70195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eaLnBrk="0" hangingPunct="0">
              <a:defRPr/>
            </a:pPr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31" name="图片 1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55" t="20651" r="18562" b="64885"/>
          <a:stretch>
            <a:fillRect/>
          </a:stretch>
        </p:blipFill>
        <p:spPr bwMode="auto">
          <a:xfrm>
            <a:off x="7391400" y="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6"/>
          <p:cNvSpPr>
            <a:spLocks noGrp="1" noChangeArrowheads="1"/>
          </p:cNvSpPr>
          <p:nvPr/>
        </p:nvSpPr>
        <p:spPr bwMode="auto">
          <a:xfrm>
            <a:off x="8077200" y="6537325"/>
            <a:ext cx="990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>
              <a:buFont typeface="Arial" pitchFamily="34" charset="0"/>
              <a:buNone/>
              <a:defRPr/>
            </a:pPr>
            <a:fld id="{9C312D7D-2A00-42F0-95C5-D452F184C31C}" type="slidenum">
              <a:rPr lang="en-US" altLang="zh-CN" sz="1400"/>
              <a:pPr algn="r">
                <a:buFont typeface="Arial" pitchFamily="34" charset="0"/>
                <a:buNone/>
                <a:defRPr/>
              </a:pPr>
              <a:t>‹#›</a:t>
            </a:fld>
            <a:r>
              <a:rPr lang="zh-CN" altLang="en-US" sz="1400"/>
              <a:t> </a:t>
            </a:r>
            <a:endParaRPr lang="en-US" altLang="zh-CN" sz="1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92100" indent="-292100" algn="l" rtl="0" eaLnBrk="0" fontAlgn="base" hangingPunct="0">
        <a:spcBef>
          <a:spcPct val="20000"/>
        </a:spcBef>
        <a:spcAft>
          <a:spcPct val="30000"/>
        </a:spcAft>
        <a:buClr>
          <a:srgbClr val="999999"/>
        </a:buClr>
        <a:buSzPct val="80000"/>
        <a:buFont typeface="Arial" pitchFamily="34" charset="0"/>
        <a:buChar char="►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rgbClr val="999999"/>
        </a:buClr>
        <a:buFont typeface="Arial" pitchFamily="34" charset="0"/>
        <a:buChar char="●"/>
        <a:defRPr sz="2000">
          <a:solidFill>
            <a:schemeClr val="tx1"/>
          </a:solidFill>
          <a:latin typeface="+mn-lt"/>
          <a:ea typeface="+mn-ea"/>
        </a:defRPr>
      </a:lvl2pPr>
      <a:lvl3pPr marL="1023938" indent="-223838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99999"/>
        </a:buClr>
        <a:buFont typeface="Arial" pitchFamily="34" charset="0"/>
        <a:buChar char="○"/>
        <a:defRPr sz="1600">
          <a:solidFill>
            <a:schemeClr val="tx1"/>
          </a:solidFill>
          <a:latin typeface="+mn-lt"/>
          <a:ea typeface="+mn-ea"/>
        </a:defRPr>
      </a:lvl3pPr>
      <a:lvl4pPr marL="1371600" indent="-23336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SzPct val="120000"/>
        <a:buFont typeface="Arial" pitchFamily="34" charset="0"/>
        <a:buChar char="+"/>
        <a:defRPr sz="1400">
          <a:solidFill>
            <a:schemeClr val="tx1"/>
          </a:solidFill>
          <a:latin typeface="+mn-lt"/>
          <a:ea typeface="+mn-ea"/>
        </a:defRPr>
      </a:lvl4pPr>
      <a:lvl5pPr marL="17097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5pPr>
      <a:lvl6pPr marL="21669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6pPr>
      <a:lvl7pPr marL="26241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7pPr>
      <a:lvl8pPr marL="30813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8pPr>
      <a:lvl9pPr marL="35385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itle_graphic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111375"/>
            <a:ext cx="914400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255" t="20651" r="18562" b="64885"/>
          <a:stretch>
            <a:fillRect/>
          </a:stretch>
        </p:blipFill>
        <p:spPr bwMode="auto">
          <a:xfrm>
            <a:off x="7391400" y="0"/>
            <a:ext cx="17526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60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itchFamily="34" charset="0"/>
          <a:ea typeface="微软雅黑" pitchFamily="34" charset="-122"/>
        </a:defRPr>
      </a:lvl9pPr>
    </p:titleStyle>
    <p:bodyStyle>
      <a:lvl1pPr marL="292100" indent="-292100" algn="l" rtl="0" eaLnBrk="0" fontAlgn="base" hangingPunct="0">
        <a:lnSpc>
          <a:spcPct val="95000"/>
        </a:lnSpc>
        <a:spcBef>
          <a:spcPct val="60000"/>
        </a:spcBef>
        <a:spcAft>
          <a:spcPct val="15000"/>
        </a:spcAft>
        <a:buClr>
          <a:srgbClr val="999999"/>
        </a:buClr>
        <a:buSzPct val="80000"/>
        <a:buFont typeface="Arial" pitchFamily="34" charset="0"/>
        <a:buChar char="►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rgbClr val="999999"/>
        </a:buClr>
        <a:buFont typeface="Arial" pitchFamily="34" charset="0"/>
        <a:buChar char="●"/>
        <a:defRPr sz="2800">
          <a:solidFill>
            <a:schemeClr val="tx1"/>
          </a:solidFill>
          <a:latin typeface="+mn-lt"/>
          <a:ea typeface="+mn-ea"/>
        </a:defRPr>
      </a:lvl2pPr>
      <a:lvl3pPr marL="1023938" indent="-223838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99999"/>
        </a:buClr>
        <a:buFont typeface="Arial" pitchFamily="34" charset="0"/>
        <a:buChar char="○"/>
        <a:defRPr sz="1600">
          <a:solidFill>
            <a:schemeClr val="tx1"/>
          </a:solidFill>
          <a:latin typeface="+mn-lt"/>
          <a:ea typeface="+mn-ea"/>
        </a:defRPr>
      </a:lvl3pPr>
      <a:lvl4pPr marL="1371600" indent="-23336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SzPct val="120000"/>
        <a:buFont typeface="Arial" pitchFamily="34" charset="0"/>
        <a:buChar char="+"/>
        <a:defRPr sz="1400">
          <a:solidFill>
            <a:schemeClr val="tx1"/>
          </a:solidFill>
          <a:latin typeface="+mn-lt"/>
          <a:ea typeface="+mn-ea"/>
        </a:defRPr>
      </a:lvl4pPr>
      <a:lvl5pPr marL="17097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5pPr>
      <a:lvl6pPr marL="21669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6pPr>
      <a:lvl7pPr marL="26241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7pPr>
      <a:lvl8pPr marL="30813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8pPr>
      <a:lvl9pPr marL="35385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838200"/>
            <a:ext cx="8915400" cy="13716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zh-CN" altLang="en-US" sz="3600" dirty="0" smtClean="0">
                <a:solidFill>
                  <a:srgbClr val="666666"/>
                </a:solidFill>
                <a:latin typeface="+mn-ea"/>
                <a:ea typeface="+mn-ea"/>
              </a:rPr>
              <a:t>专业化商户服务系统</a:t>
            </a:r>
            <a:r>
              <a:rPr lang="zh-CN" altLang="en-US" sz="3600" dirty="0" smtClean="0">
                <a:solidFill>
                  <a:srgbClr val="666666"/>
                </a:solidFill>
                <a:latin typeface="+mn-ea"/>
                <a:ea typeface="+mn-ea"/>
              </a:rPr>
              <a:t>简介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5035550"/>
            <a:ext cx="6400800" cy="914400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zh-CN" altLang="en-US" b="1" dirty="0" smtClean="0">
                <a:solidFill>
                  <a:srgbClr val="666666"/>
                </a:solidFill>
                <a:latin typeface="+mn-ea"/>
                <a:sym typeface="Arial" pitchFamily="34" charset="0"/>
              </a:rPr>
              <a:t>金融支付产业本部</a:t>
            </a:r>
            <a:r>
              <a:rPr lang="en-US" altLang="zh-CN" b="1" dirty="0">
                <a:solidFill>
                  <a:srgbClr val="666666"/>
                </a:solidFill>
                <a:latin typeface="+mn-ea"/>
                <a:sym typeface="Arial" pitchFamily="34" charset="0"/>
              </a:rPr>
              <a:t> </a:t>
            </a:r>
            <a:r>
              <a:rPr lang="en-US" altLang="zh-CN" b="1" dirty="0" smtClean="0">
                <a:solidFill>
                  <a:srgbClr val="666666"/>
                </a:solidFill>
                <a:latin typeface="+mn-ea"/>
                <a:sym typeface="Arial" pitchFamily="34" charset="0"/>
              </a:rPr>
              <a:t>- </a:t>
            </a:r>
            <a:r>
              <a:rPr lang="zh-CN" altLang="en-US" b="1" dirty="0" smtClean="0">
                <a:solidFill>
                  <a:srgbClr val="666666"/>
                </a:solidFill>
                <a:latin typeface="+mn-ea"/>
                <a:sym typeface="Arial" pitchFamily="34" charset="0"/>
              </a:rPr>
              <a:t>产品创新中心</a:t>
            </a:r>
            <a:endParaRPr lang="en-US" altLang="zh-CN" b="1" dirty="0" smtClean="0">
              <a:solidFill>
                <a:srgbClr val="666666"/>
              </a:solidFill>
              <a:latin typeface="+mn-ea"/>
              <a:sym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1802" y="5500702"/>
            <a:ext cx="30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666666"/>
                </a:solidFill>
                <a:latin typeface="+mn-ea"/>
                <a:ea typeface="+mn-ea"/>
                <a:sym typeface="Arial" pitchFamily="34" charset="0"/>
              </a:rPr>
              <a:t>佛宇航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2198" y="5929330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666666"/>
                </a:solidFill>
                <a:latin typeface="+mn-ea"/>
                <a:ea typeface="+mn-ea"/>
                <a:sym typeface="Arial" pitchFamily="34" charset="0"/>
              </a:rPr>
              <a:t>2016</a:t>
            </a:r>
            <a:r>
              <a:rPr lang="zh-CN" altLang="en-US" sz="2000" b="1" dirty="0" smtClean="0">
                <a:solidFill>
                  <a:srgbClr val="666666"/>
                </a:solidFill>
                <a:latin typeface="+mn-ea"/>
                <a:ea typeface="+mn-ea"/>
                <a:sym typeface="Arial" pitchFamily="34" charset="0"/>
              </a:rPr>
              <a:t>年</a:t>
            </a:r>
            <a:r>
              <a:rPr lang="en-US" altLang="zh-CN" sz="2000" b="1" dirty="0" smtClean="0">
                <a:solidFill>
                  <a:srgbClr val="666666"/>
                </a:solidFill>
                <a:latin typeface="+mn-ea"/>
                <a:ea typeface="+mn-ea"/>
                <a:sym typeface="Arial" pitchFamily="34" charset="0"/>
              </a:rPr>
              <a:t>2</a:t>
            </a:r>
            <a:r>
              <a:rPr lang="zh-CN" altLang="en-US" sz="2000" b="1" dirty="0" smtClean="0">
                <a:solidFill>
                  <a:srgbClr val="666666"/>
                </a:solidFill>
                <a:latin typeface="+mn-ea"/>
                <a:ea typeface="+mn-ea"/>
                <a:sym typeface="Arial" pitchFamily="34" charset="0"/>
              </a:rPr>
              <a:t>月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3714752"/>
            <a:ext cx="8915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PMSS</a:t>
            </a:r>
            <a:endParaRPr kumimoji="0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370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214290"/>
            <a:ext cx="364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手工录入客户信息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785794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访问路径：客户管理         客户信息         客户维护</a:t>
            </a:r>
            <a:endParaRPr lang="zh-CN" altLang="en-US" sz="2000" dirty="0"/>
          </a:p>
        </p:txBody>
      </p:sp>
      <p:sp>
        <p:nvSpPr>
          <p:cNvPr id="5" name="右箭头 4"/>
          <p:cNvSpPr/>
          <p:nvPr/>
        </p:nvSpPr>
        <p:spPr>
          <a:xfrm>
            <a:off x="2857488" y="85723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500562" y="85723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QQ截图201602141053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285860"/>
            <a:ext cx="7786742" cy="3000396"/>
          </a:xfrm>
          <a:prstGeom prst="rect">
            <a:avLst/>
          </a:prstGeom>
        </p:spPr>
      </p:pic>
      <p:pic>
        <p:nvPicPr>
          <p:cNvPr id="7" name="图片 6" descr="QQ截图201602171304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4929198"/>
            <a:ext cx="7786742" cy="894418"/>
          </a:xfrm>
          <a:prstGeom prst="rect">
            <a:avLst/>
          </a:prstGeom>
        </p:spPr>
      </p:pic>
      <p:pic>
        <p:nvPicPr>
          <p:cNvPr id="9" name="图片 8" descr="QQ截图2016021713043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10" y="3857628"/>
            <a:ext cx="7786742" cy="981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5784" y="642918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批量导入客户信息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00100" y="1357298"/>
            <a:ext cx="864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访问路径：金融服务管理        </a:t>
            </a:r>
            <a:r>
              <a:rPr lang="en-US" altLang="zh-CN" sz="2000" dirty="0" smtClean="0"/>
              <a:t>POS</a:t>
            </a:r>
            <a:r>
              <a:rPr lang="zh-CN" altLang="en-US" sz="2000" dirty="0" smtClean="0"/>
              <a:t>商户商机管理         商户查询</a:t>
            </a:r>
            <a:endParaRPr lang="zh-CN" altLang="en-US" sz="2000" dirty="0"/>
          </a:p>
        </p:txBody>
      </p:sp>
      <p:sp>
        <p:nvSpPr>
          <p:cNvPr id="4" name="右箭头 3"/>
          <p:cNvSpPr/>
          <p:nvPr/>
        </p:nvSpPr>
        <p:spPr>
          <a:xfrm>
            <a:off x="3929058" y="142873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6572264" y="142873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201602141102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2071678"/>
            <a:ext cx="6715204" cy="3974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785794"/>
            <a:ext cx="792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批量导入客户信息模版展示</a:t>
            </a:r>
            <a:endParaRPr lang="zh-CN" altLang="en-US" dirty="0"/>
          </a:p>
        </p:txBody>
      </p:sp>
      <p:pic>
        <p:nvPicPr>
          <p:cNvPr id="3" name="图片 2" descr="QQ截图201602141113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714488"/>
            <a:ext cx="5786478" cy="4000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43636" y="1643050"/>
            <a:ext cx="27146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smtClean="0"/>
              <a:t>Sheet1</a:t>
            </a:r>
            <a:r>
              <a:rPr lang="zh-CN" altLang="en-US" sz="1800" dirty="0" smtClean="0"/>
              <a:t>：导入说明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Sheet2</a:t>
            </a:r>
            <a:r>
              <a:rPr lang="zh-CN" altLang="en-US" sz="1800" dirty="0" smtClean="0"/>
              <a:t>：商户信息表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Sheet3</a:t>
            </a:r>
            <a:r>
              <a:rPr lang="zh-CN" altLang="en-US" sz="1800" dirty="0" smtClean="0"/>
              <a:t>：门店信息表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en-US" altLang="zh-CN" sz="1800" dirty="0" smtClean="0"/>
              <a:t>Sheet4</a:t>
            </a:r>
            <a:r>
              <a:rPr lang="zh-CN" altLang="en-US" sz="1800" dirty="0" smtClean="0"/>
              <a:t>：终端信息表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just"/>
            <a:r>
              <a:rPr lang="zh-CN" altLang="en-US" sz="1800" dirty="0" smtClean="0"/>
              <a:t>关联方式：通过客户</a:t>
            </a:r>
            <a:r>
              <a:rPr lang="en-US" altLang="zh-CN" sz="1800" dirty="0" smtClean="0"/>
              <a:t>ID</a:t>
            </a:r>
            <a:r>
              <a:rPr lang="zh-CN" altLang="en-US" sz="1800" dirty="0" smtClean="0"/>
              <a:t>与                                                                                                                                    门店</a:t>
            </a:r>
            <a:r>
              <a:rPr lang="en-US" altLang="zh-CN" sz="1800" dirty="0" smtClean="0"/>
              <a:t>ID</a:t>
            </a:r>
            <a:r>
              <a:rPr lang="zh-CN" altLang="en-US" sz="1800" dirty="0" smtClean="0"/>
              <a:t>相互关联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714356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查询已添加</a:t>
            </a:r>
            <a:r>
              <a:rPr lang="en-US" altLang="zh-CN" dirty="0" smtClean="0"/>
              <a:t>or</a:t>
            </a:r>
            <a:r>
              <a:rPr lang="zh-CN" altLang="en-US" dirty="0" smtClean="0"/>
              <a:t>已导入商户信息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0174"/>
            <a:ext cx="8929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  访问路径：金融服务管理         </a:t>
            </a:r>
            <a:r>
              <a:rPr lang="en-US" altLang="zh-CN" sz="2000" dirty="0" smtClean="0"/>
              <a:t>POS</a:t>
            </a:r>
            <a:r>
              <a:rPr lang="zh-CN" altLang="en-US" sz="2000" dirty="0" smtClean="0"/>
              <a:t>商户商机管理         商户查询</a:t>
            </a:r>
            <a:endParaRPr lang="zh-CN" altLang="en-US" sz="2000" dirty="0"/>
          </a:p>
        </p:txBody>
      </p:sp>
      <p:sp>
        <p:nvSpPr>
          <p:cNvPr id="4" name="右箭头 3"/>
          <p:cNvSpPr/>
          <p:nvPr/>
        </p:nvSpPr>
        <p:spPr>
          <a:xfrm>
            <a:off x="3071802" y="157161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5786446" y="157161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QQ截图201602141423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000240"/>
            <a:ext cx="7286676" cy="4214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571480"/>
            <a:ext cx="692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安装单直接派工单新增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844" y="1214422"/>
            <a:ext cx="8143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  访问路径：呼叫中心         派工        直接派工单新增</a:t>
            </a:r>
            <a:endParaRPr lang="zh-CN" altLang="en-US" sz="2000" dirty="0"/>
          </a:p>
        </p:txBody>
      </p:sp>
      <p:sp>
        <p:nvSpPr>
          <p:cNvPr id="5" name="右箭头 4"/>
          <p:cNvSpPr/>
          <p:nvPr/>
        </p:nvSpPr>
        <p:spPr>
          <a:xfrm>
            <a:off x="2714612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786182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QQ截图201602170932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785926"/>
            <a:ext cx="8358246" cy="4343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44" y="571480"/>
            <a:ext cx="7786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直接派工单新增说明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850112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 smtClean="0"/>
              <a:t>1.</a:t>
            </a:r>
            <a:r>
              <a:rPr lang="zh-CN" altLang="en-US" sz="2000" dirty="0" smtClean="0"/>
              <a:t>客户选择：可根据不同的查询条件进行精确查询或模糊查询，选择需派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                     </a:t>
            </a:r>
            <a:r>
              <a:rPr lang="zh-CN" altLang="en-US" sz="2000" dirty="0" smtClean="0"/>
              <a:t>工的商户后，系统将自动带出该商户的详细信息。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2.</a:t>
            </a:r>
            <a:r>
              <a:rPr lang="zh-CN" altLang="en-US" sz="2000" dirty="0" smtClean="0"/>
              <a:t>服务产品选择：点击服务产品下拉框，选择“</a:t>
            </a:r>
            <a:r>
              <a:rPr lang="en-US" altLang="zh-CN" sz="2000" dirty="0" smtClean="0"/>
              <a:t>POS</a:t>
            </a:r>
            <a:r>
              <a:rPr lang="zh-CN" altLang="en-US" sz="2000" dirty="0" smtClean="0"/>
              <a:t>”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3.</a:t>
            </a:r>
            <a:r>
              <a:rPr lang="zh-CN" altLang="en-US" sz="2000" dirty="0" smtClean="0"/>
              <a:t>派工类型选择：安装、巡检、排障、换机、培训、送纸、移机、撤机、  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电话服务、程序升级、调单、其他服务；选择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种派工类型其中之一。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4.</a:t>
            </a:r>
            <a:r>
              <a:rPr lang="zh-CN" altLang="en-US" sz="2000" dirty="0" smtClean="0"/>
              <a:t>服务部门选择：选择对应派工类型的服务部门。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5.</a:t>
            </a:r>
            <a:r>
              <a:rPr lang="zh-CN" altLang="en-US" sz="2000" dirty="0" smtClean="0"/>
              <a:t>服务人员选择：选择对应服务部门的服务人员。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6.</a:t>
            </a:r>
            <a:r>
              <a:rPr lang="zh-CN" altLang="en-US" sz="2000" dirty="0" smtClean="0"/>
              <a:t>服务方式选择：上门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门市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远程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7.</a:t>
            </a:r>
            <a:r>
              <a:rPr lang="zh-CN" altLang="en-US" sz="2000" dirty="0" smtClean="0"/>
              <a:t>预约时间与预约时段选择：根据商户的需要选择时间与时段。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8.</a:t>
            </a:r>
            <a:r>
              <a:rPr lang="zh-CN" altLang="en-US" sz="2000" dirty="0" smtClean="0"/>
              <a:t>问题分类选择：将之前商户提出的问题积累在知识库中，再次遇到相同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                            </a:t>
            </a:r>
            <a:r>
              <a:rPr lang="zh-CN" altLang="en-US" sz="2000" dirty="0" smtClean="0"/>
              <a:t>的问题可直接选择。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9.</a:t>
            </a:r>
            <a:r>
              <a:rPr lang="zh-CN" altLang="en-US" sz="2000" dirty="0" smtClean="0"/>
              <a:t>预警功能选择：选择预警时间；在规定的时间内，服务人员没有到达商   </a:t>
            </a:r>
            <a:endParaRPr lang="en-US" altLang="zh-CN" sz="2000" dirty="0" smtClean="0"/>
          </a:p>
          <a:p>
            <a:pPr algn="l"/>
            <a:r>
              <a:rPr lang="en-US" altLang="zh-CN" sz="2000" dirty="0" smtClean="0"/>
              <a:t>                            </a:t>
            </a:r>
            <a:r>
              <a:rPr lang="zh-CN" altLang="en-US" sz="2000" dirty="0" smtClean="0"/>
              <a:t>户门店，系统将自动发送信息至该服务人员的主管领导处。</a:t>
            </a:r>
            <a:endParaRPr lang="en-US" altLang="zh-CN" sz="2000" dirty="0" smtClean="0"/>
          </a:p>
          <a:p>
            <a:pPr algn="l"/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642918"/>
            <a:ext cx="7858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知识库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1214422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访问路径：客户关系管理         呼叫中心         知识库        </a:t>
            </a:r>
            <a:endParaRPr lang="zh-CN" altLang="en-US" sz="2000" dirty="0"/>
          </a:p>
        </p:txBody>
      </p:sp>
      <p:sp>
        <p:nvSpPr>
          <p:cNvPr id="4" name="右箭头 3"/>
          <p:cNvSpPr/>
          <p:nvPr/>
        </p:nvSpPr>
        <p:spPr>
          <a:xfrm>
            <a:off x="3286116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929190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1643050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smtClean="0"/>
              <a:t>1.</a:t>
            </a:r>
            <a:r>
              <a:rPr lang="zh-CN" altLang="en-US" sz="1800" dirty="0" smtClean="0"/>
              <a:t>问题分类维护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       </a:t>
            </a:r>
            <a:r>
              <a:rPr lang="zh-CN" altLang="en-US" sz="1800" dirty="0" smtClean="0"/>
              <a:t>对所出现的问题进行分类</a:t>
            </a:r>
            <a:endParaRPr lang="zh-CN" altLang="en-US" sz="1800" dirty="0"/>
          </a:p>
        </p:txBody>
      </p:sp>
      <p:pic>
        <p:nvPicPr>
          <p:cNvPr id="7" name="图片 6" descr="QQ截图20160215092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428868"/>
            <a:ext cx="3429024" cy="3809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71934" y="1643050"/>
            <a:ext cx="4000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smtClean="0"/>
              <a:t>2.</a:t>
            </a:r>
            <a:r>
              <a:rPr lang="zh-CN" altLang="en-US" sz="1800" dirty="0" smtClean="0"/>
              <a:t>知识列表</a:t>
            </a:r>
            <a:endParaRPr lang="en-US" altLang="zh-CN" sz="1800" dirty="0" smtClean="0"/>
          </a:p>
          <a:p>
            <a:pPr algn="l"/>
            <a:r>
              <a:rPr lang="en-US" altLang="zh-CN" sz="1800" dirty="0" smtClean="0"/>
              <a:t>   </a:t>
            </a:r>
            <a:r>
              <a:rPr lang="zh-CN" altLang="en-US" sz="1800" dirty="0" smtClean="0"/>
              <a:t>将出现的新问题在只是列表中添加</a:t>
            </a:r>
            <a:endParaRPr lang="zh-CN" altLang="en-US" sz="1800" dirty="0"/>
          </a:p>
        </p:txBody>
      </p:sp>
      <p:pic>
        <p:nvPicPr>
          <p:cNvPr id="9" name="图片 8" descr="QQ截图201602150924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2428868"/>
            <a:ext cx="4357222" cy="3786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571480"/>
            <a:ext cx="6500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smtClean="0"/>
              <a:t>5.</a:t>
            </a:r>
            <a:r>
              <a:rPr lang="zh-CN" altLang="en-US" dirty="0" smtClean="0"/>
              <a:t>表单终端信息填写</a:t>
            </a:r>
            <a:endParaRPr lang="zh-CN" altLang="en-US" dirty="0"/>
          </a:p>
        </p:txBody>
      </p:sp>
      <p:pic>
        <p:nvPicPr>
          <p:cNvPr id="3" name="图片 2" descr="QQ截图201602151401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785926"/>
            <a:ext cx="8215370" cy="45233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158" y="121442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服务管理          安装单列表</a:t>
            </a:r>
            <a:endParaRPr lang="zh-CN" altLang="en-US" sz="1800" dirty="0"/>
          </a:p>
        </p:txBody>
      </p:sp>
      <p:sp>
        <p:nvSpPr>
          <p:cNvPr id="5" name="右箭头 4"/>
          <p:cNvSpPr/>
          <p:nvPr/>
        </p:nvSpPr>
        <p:spPr>
          <a:xfrm>
            <a:off x="3000364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5000628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642918"/>
            <a:ext cx="864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    将直接派工单信息填好后，点击保存，保存成功，同时该派工单直接同步到服务人员手机端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85720" y="1500174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安装单手机端操作</a:t>
            </a:r>
            <a:endParaRPr lang="zh-CN" altLang="en-US" dirty="0"/>
          </a:p>
        </p:txBody>
      </p:sp>
      <p:pic>
        <p:nvPicPr>
          <p:cNvPr id="4" name="图片 3" descr="2016-02-15-10-21-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2" y="1357298"/>
            <a:ext cx="3214697" cy="50720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2428868"/>
            <a:ext cx="2928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    服务人员进入手机端派工人员所派出的安装单任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务停留在手机端未处理界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面；点击安装单任务条，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进入安装单信息界面。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642918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安装单详细信息界面</a:t>
            </a:r>
            <a:endParaRPr lang="zh-CN" altLang="en-US" dirty="0"/>
          </a:p>
        </p:txBody>
      </p:sp>
      <p:pic>
        <p:nvPicPr>
          <p:cNvPr id="4" name="图片 3" descr="2016-02-15-10-43-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8" y="1214422"/>
            <a:ext cx="3357573" cy="4929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1428736"/>
            <a:ext cx="39290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商户信息：商户名称、地址、地址说明、联系人、联系电话、收单机构、派工单号等；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问题描述：问题分类、问题详情、问题答案；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派工信息：派工编号、派工时间、派工人、派工说明等；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服务信息：此派工单服务人员、完成情况、备注信息。</a:t>
            </a:r>
            <a:endParaRPr lang="en-US" altLang="zh-CN" sz="1800" dirty="0" smtClean="0"/>
          </a:p>
          <a:p>
            <a:pPr algn="l"/>
            <a:endParaRPr lang="en-US" altLang="zh-CN" sz="1800" dirty="0" smtClean="0"/>
          </a:p>
          <a:p>
            <a:pPr algn="l"/>
            <a:r>
              <a:rPr lang="zh-CN" altLang="en-US" sz="1800" dirty="0" smtClean="0"/>
              <a:t>注：如有原因点击拒绝，服务人员需写明拒绝原因！</a:t>
            </a:r>
            <a:endParaRPr lang="en-US" altLang="zh-C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4348" y="714356"/>
            <a:ext cx="13644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目  录</a:t>
            </a:r>
            <a:endParaRPr lang="zh-CN" alt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042" y="2071678"/>
            <a:ext cx="67866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dirty="0" smtClean="0"/>
              <a:t>一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专业化服务系统概述</a:t>
            </a:r>
            <a:endParaRPr lang="en-US" altLang="zh-CN" sz="3200" dirty="0" smtClean="0"/>
          </a:p>
          <a:p>
            <a:pPr algn="l"/>
            <a:endParaRPr lang="en-US" altLang="zh-CN" sz="3200" dirty="0" smtClean="0"/>
          </a:p>
          <a:p>
            <a:pPr algn="l"/>
            <a:r>
              <a:rPr lang="zh-CN" altLang="en-US" sz="3200" dirty="0" smtClean="0"/>
              <a:t>二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专业化服务系统主流程</a:t>
            </a:r>
            <a:endParaRPr lang="en-US" altLang="zh-CN" sz="3200" dirty="0" smtClean="0"/>
          </a:p>
          <a:p>
            <a:pPr algn="l"/>
            <a:endParaRPr lang="en-US" altLang="zh-CN" sz="3200" dirty="0" smtClean="0"/>
          </a:p>
          <a:p>
            <a:pPr algn="l"/>
            <a:r>
              <a:rPr lang="zh-CN" altLang="en-US" sz="3200" dirty="0" smtClean="0"/>
              <a:t>三</a:t>
            </a:r>
            <a:r>
              <a:rPr lang="en-US" altLang="zh-CN" sz="3200" dirty="0" smtClean="0"/>
              <a:t>.</a:t>
            </a:r>
            <a:r>
              <a:rPr lang="zh-CN" altLang="en-US" sz="3200" dirty="0" smtClean="0"/>
              <a:t>专业化服务特色功能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214346" y="571480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GIS</a:t>
            </a:r>
            <a:r>
              <a:rPr lang="zh-CN" altLang="en-US" dirty="0" smtClean="0"/>
              <a:t>地图</a:t>
            </a:r>
            <a:endParaRPr lang="zh-CN" altLang="en-US" dirty="0"/>
          </a:p>
        </p:txBody>
      </p:sp>
      <p:pic>
        <p:nvPicPr>
          <p:cNvPr id="4" name="图片 3" descr="QQ截图201602160918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26" y="1285860"/>
            <a:ext cx="2643206" cy="4857784"/>
          </a:xfrm>
          <a:prstGeom prst="rect">
            <a:avLst/>
          </a:prstGeom>
        </p:spPr>
      </p:pic>
      <p:pic>
        <p:nvPicPr>
          <p:cNvPr id="5" name="图片 4" descr="2016-02-16-09-17-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00760" y="1285860"/>
            <a:ext cx="2643206" cy="4857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58" y="1643050"/>
            <a:ext cx="23574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在“任务”界面，选择任意一种任务状态，点击如图右上角红框中的图标，进入</a:t>
            </a:r>
            <a:r>
              <a:rPr lang="en-US" altLang="zh-CN" sz="1800" dirty="0" smtClean="0"/>
              <a:t>GIS</a:t>
            </a:r>
            <a:r>
              <a:rPr lang="zh-CN" altLang="en-US" sz="1800" dirty="0" smtClean="0"/>
              <a:t>地图界面，图中蓝色标点为已接受任务中商户的地址，点击蓝色标点，显示商户的门店名称和地址，点击门店名称可查看该商户的详细信息。服务人员可根据地图中商户的位置到达商户的门店进行服务。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16-02-15-11-04-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643050"/>
            <a:ext cx="2571768" cy="4714908"/>
          </a:xfrm>
          <a:prstGeom prst="rect">
            <a:avLst/>
          </a:prstGeom>
        </p:spPr>
      </p:pic>
      <p:pic>
        <p:nvPicPr>
          <p:cNvPr id="4" name="图片 3" descr="2016-02-15-11-14-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78" y="1643050"/>
            <a:ext cx="2571768" cy="4643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720" y="714356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点击接受，任务单状态更改为已接受状态</a:t>
            </a:r>
            <a:endParaRPr lang="zh-CN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3428992" y="714356"/>
            <a:ext cx="214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进入安装任务单，查看相关详细信息</a:t>
            </a:r>
            <a:endParaRPr lang="zh-CN" altLang="en-US" sz="1800" dirty="0"/>
          </a:p>
        </p:txBody>
      </p:sp>
      <p:pic>
        <p:nvPicPr>
          <p:cNvPr id="7" name="图片 6" descr="2016-02-15-14-15-4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5074" y="1643050"/>
            <a:ext cx="2500317" cy="4714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15074" y="714356"/>
            <a:ext cx="2357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查看服务信息，手机端自动记录到达时间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0098" y="785794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终端信息修改</a:t>
            </a:r>
            <a:endParaRPr lang="zh-CN" altLang="en-US" dirty="0"/>
          </a:p>
        </p:txBody>
      </p:sp>
      <p:pic>
        <p:nvPicPr>
          <p:cNvPr id="3" name="图片 2" descr="2016-02-18-08-53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1000108"/>
            <a:ext cx="3357585" cy="52149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348" y="3000372"/>
            <a:ext cx="29289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若实际情况与派工人员所填写终端信息不符，可由服务人员在手机端直接修改相关终端信息。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20" y="571480"/>
            <a:ext cx="5143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证照信息填写</a:t>
            </a:r>
            <a:endParaRPr lang="zh-CN" altLang="en-US" dirty="0"/>
          </a:p>
        </p:txBody>
      </p:sp>
      <p:pic>
        <p:nvPicPr>
          <p:cNvPr id="3" name="图片 2" descr="2016-02-15-14-42-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928670"/>
            <a:ext cx="3357573" cy="5286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1472" y="2357430"/>
            <a:ext cx="3429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服务人员到达商户门店后吗，需上传相关证照图片信息，考虑到服务人员在没有</a:t>
            </a:r>
            <a:r>
              <a:rPr lang="en-US" altLang="zh-CN" sz="1800" dirty="0" smtClean="0"/>
              <a:t>WI-FI</a:t>
            </a:r>
            <a:r>
              <a:rPr lang="zh-CN" altLang="en-US" sz="1800" dirty="0" smtClean="0"/>
              <a:t>信息，服务人员可先将证照信息拍照保存在手机内，在备注栏里填写无法上传的原因，在有</a:t>
            </a:r>
            <a:r>
              <a:rPr lang="en-US" altLang="zh-CN" sz="1800" dirty="0" smtClean="0"/>
              <a:t>WI-FI</a:t>
            </a:r>
            <a:r>
              <a:rPr lang="zh-CN" altLang="en-US" sz="1800" dirty="0" smtClean="0"/>
              <a:t>时上传即</a:t>
            </a:r>
            <a:r>
              <a:rPr lang="en-US" altLang="zh-CN" sz="1800" dirty="0" smtClean="0"/>
              <a:t>FI</a:t>
            </a:r>
            <a:r>
              <a:rPr lang="zh-CN" altLang="en-US" sz="1800" dirty="0" smtClean="0"/>
              <a:t>的情况下无法上传证照可。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72066" y="1071546"/>
            <a:ext cx="28575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       服务人员完成</a:t>
            </a:r>
            <a:r>
              <a:rPr lang="en-US" altLang="zh-CN" sz="2000" dirty="0" smtClean="0"/>
              <a:t>POS</a:t>
            </a:r>
            <a:r>
              <a:rPr lang="zh-CN" altLang="en-US" sz="2000" dirty="0" smtClean="0"/>
              <a:t>机安装后，选择完成情况，将未完成更改为已完成。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注：完成情况 需跟进 是指在任务操作中当前服务人员无法完成该任务，需协调其他资源协助。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任务状态更改为已完成之后，将手机交与商户，对服务人员此次的服务做出评价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评价后安装任务单状态更改为已完成状态。</a:t>
            </a:r>
            <a:endParaRPr lang="en-US" altLang="zh-CN" sz="2000" dirty="0" smtClean="0"/>
          </a:p>
        </p:txBody>
      </p:sp>
      <p:pic>
        <p:nvPicPr>
          <p:cNvPr id="3" name="图片 2" descr="2016-02-15-15-13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428604"/>
            <a:ext cx="3857625" cy="5786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2151535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571612"/>
            <a:ext cx="8286808" cy="4549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428604"/>
            <a:ext cx="5715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 smtClean="0"/>
              <a:t>跟踪反馈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000108"/>
            <a:ext cx="800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访问路径：金融服务管理         通用管理        跟踪单列表</a:t>
            </a:r>
            <a:endParaRPr lang="zh-CN" altLang="en-US" sz="2000" dirty="0"/>
          </a:p>
        </p:txBody>
      </p:sp>
      <p:sp>
        <p:nvSpPr>
          <p:cNvPr id="5" name="右箭头 4"/>
          <p:cNvSpPr/>
          <p:nvPr/>
        </p:nvSpPr>
        <p:spPr>
          <a:xfrm>
            <a:off x="3143240" y="107154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4786314" y="107154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218134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714488"/>
            <a:ext cx="8001056" cy="45548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500042"/>
            <a:ext cx="385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巡检单直接派工单新增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071546"/>
            <a:ext cx="7715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访问路径：呼叫中心          派工          直接派工单新增</a:t>
            </a:r>
            <a:endParaRPr lang="zh-CN" altLang="en-US" sz="1800" dirty="0"/>
          </a:p>
        </p:txBody>
      </p:sp>
      <p:sp>
        <p:nvSpPr>
          <p:cNvPr id="5" name="右箭头 4"/>
          <p:cNvSpPr/>
          <p:nvPr/>
        </p:nvSpPr>
        <p:spPr>
          <a:xfrm>
            <a:off x="2571736" y="1142984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643306" y="1142984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0098" y="714356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巡检单手机端操作</a:t>
            </a:r>
            <a:endParaRPr lang="zh-CN" altLang="en-US" dirty="0"/>
          </a:p>
        </p:txBody>
      </p:sp>
      <p:pic>
        <p:nvPicPr>
          <p:cNvPr id="3" name="图片 2" descr="2016-02-18-13-48-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1500174"/>
            <a:ext cx="2857520" cy="4929222"/>
          </a:xfrm>
          <a:prstGeom prst="rect">
            <a:avLst/>
          </a:prstGeom>
        </p:spPr>
      </p:pic>
      <p:pic>
        <p:nvPicPr>
          <p:cNvPr id="4" name="图片 3" descr="2016-02-18-13-51-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4" y="1500174"/>
            <a:ext cx="2714630" cy="4929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3000372"/>
            <a:ext cx="21431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手机端未处理人物界面显示巡检单任务，服务人员可查看该商户的地址详细信息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2016-02-18-14-05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0" y="1500174"/>
            <a:ext cx="2786082" cy="5000660"/>
          </a:xfrm>
          <a:prstGeom prst="rect">
            <a:avLst/>
          </a:prstGeom>
        </p:spPr>
      </p:pic>
      <p:pic>
        <p:nvPicPr>
          <p:cNvPr id="6" name="图片 5" descr="2016-02-18-14-28-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8" y="1500174"/>
            <a:ext cx="2857507" cy="49292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00098" y="714356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巡检单手机端操作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3071810"/>
            <a:ext cx="221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点击到达之后，服务信息查询中，会相应的记录到达的时间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6-02-18-14-05-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290" y="1500174"/>
            <a:ext cx="2928944" cy="4786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14346" y="571480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巡检单手机端操作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14942" y="2714620"/>
            <a:ext cx="292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完成巡检后，由服务人员填写巡检问卷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4282" y="2143116"/>
            <a:ext cx="80922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一</a:t>
            </a:r>
            <a:r>
              <a:rPr lang="en-US" altLang="zh-CN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zh-CN" alt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专业化服务系统概述</a:t>
            </a:r>
            <a:endParaRPr lang="zh-CN" alt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00042"/>
            <a:ext cx="378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问卷模板管理</a:t>
            </a:r>
            <a:endParaRPr lang="zh-CN" altLang="en-US" dirty="0"/>
          </a:p>
        </p:txBody>
      </p:sp>
      <p:pic>
        <p:nvPicPr>
          <p:cNvPr id="3" name="图片 2" descr="QQ截图201602161032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714488"/>
            <a:ext cx="7786742" cy="45005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158" y="1071546"/>
            <a:ext cx="857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通用管理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问卷模板管理</a:t>
            </a:r>
            <a:endParaRPr lang="zh-CN" altLang="en-US" sz="1800" dirty="0"/>
          </a:p>
        </p:txBody>
      </p:sp>
      <p:sp>
        <p:nvSpPr>
          <p:cNvPr id="5" name="右箭头 4"/>
          <p:cNvSpPr/>
          <p:nvPr/>
        </p:nvSpPr>
        <p:spPr>
          <a:xfrm>
            <a:off x="3000364" y="1142984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500562" y="1142984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14412" y="500042"/>
            <a:ext cx="4214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巡检问卷管理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720" y="1285860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通用管理         巡检问卷管理</a:t>
            </a:r>
            <a:endParaRPr lang="zh-CN" altLang="en-US" sz="1800" dirty="0"/>
          </a:p>
        </p:txBody>
      </p:sp>
      <p:sp>
        <p:nvSpPr>
          <p:cNvPr id="4" name="右箭头 3"/>
          <p:cNvSpPr/>
          <p:nvPr/>
        </p:nvSpPr>
        <p:spPr>
          <a:xfrm>
            <a:off x="2928926" y="1357298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429124" y="1357298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QQ截图201602161037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714488"/>
            <a:ext cx="6000760" cy="47149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29388" y="2143116"/>
            <a:ext cx="24288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生成巡检问卷后，问卷同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步到手机端。当派工类型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为“巡检”时，服务人员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在完成巡检任务后，需由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商户负责人填写手机端巡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检问卷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2181523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785926"/>
            <a:ext cx="8572560" cy="4543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85850" y="500042"/>
            <a:ext cx="407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跟踪反馈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1142984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 通用管理          跟踪单列表</a:t>
            </a:r>
            <a:endParaRPr lang="zh-CN" altLang="en-US" sz="1800" dirty="0"/>
          </a:p>
        </p:txBody>
      </p:sp>
      <p:sp>
        <p:nvSpPr>
          <p:cNvPr id="6" name="右箭头 5"/>
          <p:cNvSpPr/>
          <p:nvPr/>
        </p:nvSpPr>
        <p:spPr>
          <a:xfrm>
            <a:off x="3071802" y="121442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643438" y="1214422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71536" y="642918"/>
            <a:ext cx="4714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手机端功能点补充</a:t>
            </a:r>
            <a:endParaRPr lang="zh-CN" altLang="en-US" dirty="0"/>
          </a:p>
        </p:txBody>
      </p:sp>
      <p:pic>
        <p:nvPicPr>
          <p:cNvPr id="3" name="图片 2" descr="2016-02-16-08-41-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6" y="785794"/>
            <a:ext cx="3143259" cy="55007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42908" y="1571612"/>
            <a:ext cx="250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商户查询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720" y="2786058"/>
            <a:ext cx="3857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手机端搜索界面，点击商户，可根据商户名称或终端编号进行精确查询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0098" y="642918"/>
            <a:ext cx="4000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人员工作量统计</a:t>
            </a:r>
            <a:endParaRPr lang="zh-CN" altLang="en-US" dirty="0"/>
          </a:p>
        </p:txBody>
      </p:sp>
      <p:pic>
        <p:nvPicPr>
          <p:cNvPr id="3" name="图片 2" descr="2016-02-16-09-02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1500174"/>
            <a:ext cx="2786069" cy="4786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4" y="2214554"/>
            <a:ext cx="307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进入“统计”界面，服务人员可通过时间段搜索统计该时间段期间完成与未完成的任务。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5784" y="642918"/>
            <a:ext cx="43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查看服务历史记录</a:t>
            </a:r>
            <a:endParaRPr lang="zh-CN" altLang="en-US" dirty="0"/>
          </a:p>
        </p:txBody>
      </p:sp>
      <p:pic>
        <p:nvPicPr>
          <p:cNvPr id="3" name="图片 2" descr="2016-02-15-15-13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066" y="1214422"/>
            <a:ext cx="3071834" cy="50720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2910" y="2714620"/>
            <a:ext cx="3214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服务人员可查看四种状态下所有的历史记录，所有任务记录均以时间倒序排列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332656"/>
            <a:ext cx="6779096" cy="50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kern="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手机端主操作流程概述</a:t>
            </a:r>
            <a:endParaRPr lang="zh-CN" altLang="en-US" sz="2800" kern="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4784"/>
            <a:ext cx="29813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995936" y="1539949"/>
            <a:ext cx="51125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1</a:t>
            </a:r>
            <a:r>
              <a:rPr lang="zh-CN" altLang="en-US" sz="1400" dirty="0" smtClean="0"/>
              <a:t>，服务人员登陆手机端查看服务端发送任务；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2</a:t>
            </a:r>
            <a:r>
              <a:rPr lang="zh-CN" altLang="en-US" sz="1400" dirty="0" smtClean="0"/>
              <a:t>，查看“未处理”列表，该列展现派工的任务；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3</a:t>
            </a:r>
            <a:r>
              <a:rPr lang="zh-CN" altLang="en-US" sz="1400" dirty="0" smtClean="0"/>
              <a:t>，查看任务详情，根据实际情况选择“接受”或者“拒绝”；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4</a:t>
            </a:r>
            <a:r>
              <a:rPr lang="zh-CN" altLang="en-US" sz="1400" dirty="0" smtClean="0"/>
              <a:t>，“拒绝”的任务填写拒绝原因后会到“已拒绝”列表，手机端流程到此结束，需要服务端重新派工；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5</a:t>
            </a:r>
            <a:r>
              <a:rPr lang="zh-CN" altLang="en-US" sz="1400" dirty="0" smtClean="0"/>
              <a:t>，“接受”的任务在“已接受”列表；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6</a:t>
            </a:r>
            <a:r>
              <a:rPr lang="zh-CN" altLang="en-US" sz="1400" dirty="0" smtClean="0"/>
              <a:t>，在“已接受”列表中查看任务信息，到达商户后点击“到达”；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7</a:t>
            </a:r>
            <a:r>
              <a:rPr lang="zh-CN" altLang="en-US" sz="1400" dirty="0" smtClean="0"/>
              <a:t>，执行任务，填写电子派工单，点击“完成”；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8</a:t>
            </a:r>
            <a:r>
              <a:rPr lang="zh-CN" altLang="en-US" sz="1400" dirty="0" smtClean="0"/>
              <a:t>，任务结束。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36102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4290"/>
            <a:ext cx="364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2.PC</a:t>
            </a:r>
            <a:r>
              <a:rPr lang="zh-CN" altLang="en-US" dirty="0" smtClean="0"/>
              <a:t>端功能点补充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85794"/>
            <a:ext cx="35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派工报表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57298"/>
            <a:ext cx="878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派工报表</a:t>
            </a:r>
            <a:endParaRPr lang="zh-CN" altLang="en-US" sz="1800" dirty="0"/>
          </a:p>
        </p:txBody>
      </p:sp>
      <p:sp>
        <p:nvSpPr>
          <p:cNvPr id="5" name="右箭头 4"/>
          <p:cNvSpPr/>
          <p:nvPr/>
        </p:nvSpPr>
        <p:spPr>
          <a:xfrm>
            <a:off x="2643174" y="142873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572000" y="142873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QQ截图201602160935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857364"/>
            <a:ext cx="7000924" cy="4503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3768" y="3071810"/>
            <a:ext cx="2143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派工报表可根据以上查询条件查询所有派出的任务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928726" y="500042"/>
            <a:ext cx="450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终端报表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21442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终端报表        </a:t>
            </a:r>
            <a:endParaRPr lang="zh-CN" altLang="en-US" sz="1800" dirty="0"/>
          </a:p>
        </p:txBody>
      </p:sp>
      <p:sp>
        <p:nvSpPr>
          <p:cNvPr id="4" name="右箭头 3"/>
          <p:cNvSpPr/>
          <p:nvPr/>
        </p:nvSpPr>
        <p:spPr>
          <a:xfrm>
            <a:off x="2643174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572000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QQ截图201602160937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714488"/>
            <a:ext cx="7072362" cy="45720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86612" y="2714620"/>
            <a:ext cx="1857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终端报表可根据搜索条件查询所有经专业化服务系统安装过的终端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71602" y="500042"/>
            <a:ext cx="5000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POS</a:t>
            </a:r>
            <a:r>
              <a:rPr lang="zh-CN" altLang="en-US" dirty="0" smtClean="0"/>
              <a:t>终端查询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844" y="1000108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终端管理         </a:t>
            </a:r>
            <a:r>
              <a:rPr lang="en-US" altLang="zh-CN" sz="1800" dirty="0" smtClean="0"/>
              <a:t>POS</a:t>
            </a:r>
            <a:r>
              <a:rPr lang="zh-CN" altLang="en-US" sz="1800" dirty="0" smtClean="0"/>
              <a:t>终端查询</a:t>
            </a:r>
            <a:endParaRPr lang="zh-CN" altLang="en-US" sz="1800" dirty="0"/>
          </a:p>
        </p:txBody>
      </p:sp>
      <p:sp>
        <p:nvSpPr>
          <p:cNvPr id="4" name="右箭头 3"/>
          <p:cNvSpPr/>
          <p:nvPr/>
        </p:nvSpPr>
        <p:spPr>
          <a:xfrm>
            <a:off x="2786050" y="107154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714876" y="1071546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 descr="QQ截图201602160945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571612"/>
            <a:ext cx="8572560" cy="4600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200" y="332656"/>
            <a:ext cx="6779096" cy="50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kern="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专业化服务系统概述</a:t>
            </a:r>
            <a:endParaRPr lang="zh-CN" altLang="en-US" sz="2800" kern="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1014690"/>
            <a:ext cx="8712968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en-US" altLang="zh-CN" sz="1400" dirty="0"/>
              <a:t>       </a:t>
            </a:r>
            <a:r>
              <a:rPr lang="en-US" altLang="zh-CN" sz="1400" dirty="0" smtClean="0"/>
              <a:t> </a:t>
            </a:r>
            <a:r>
              <a:rPr lang="zh-CN" altLang="zh-CN" sz="1400" dirty="0" smtClean="0"/>
              <a:t>专业化</a:t>
            </a:r>
            <a:r>
              <a:rPr lang="zh-CN" altLang="zh-CN" sz="1400" dirty="0"/>
              <a:t>商户服务系统（以下简称</a:t>
            </a:r>
            <a:r>
              <a:rPr lang="en-US" altLang="zh-CN" sz="1400" dirty="0"/>
              <a:t>PMSS</a:t>
            </a:r>
            <a:r>
              <a:rPr lang="zh-CN" altLang="zh-CN" sz="1400" dirty="0" smtClean="0"/>
              <a:t>）</a:t>
            </a:r>
            <a:r>
              <a:rPr lang="zh-CN" altLang="en-US" sz="1400" dirty="0" smtClean="0"/>
              <a:t>是</a:t>
            </a:r>
            <a:r>
              <a:rPr lang="zh-CN" altLang="zh-CN" sz="1400" dirty="0" smtClean="0"/>
              <a:t>为</a:t>
            </a:r>
            <a:r>
              <a:rPr lang="zh-CN" altLang="zh-CN" sz="1400" dirty="0"/>
              <a:t>各服务单位</a:t>
            </a:r>
            <a:r>
              <a:rPr lang="zh-CN" altLang="zh-CN" sz="1400" dirty="0" smtClean="0"/>
              <a:t>提供围绕</a:t>
            </a:r>
            <a:r>
              <a:rPr lang="en-US" altLang="zh-CN" sz="1400" dirty="0" smtClean="0"/>
              <a:t>POS</a:t>
            </a:r>
            <a:r>
              <a:rPr lang="zh-CN" altLang="en-US" sz="1400" dirty="0" smtClean="0"/>
              <a:t>机具维护的一套电子化服务流程，提供</a:t>
            </a:r>
            <a:r>
              <a:rPr lang="zh-CN" altLang="zh-CN" sz="1400" dirty="0" smtClean="0"/>
              <a:t>商户</a:t>
            </a:r>
            <a:r>
              <a:rPr lang="zh-CN" altLang="zh-CN" sz="1400" dirty="0"/>
              <a:t>发展与培训、机具安装与维护、商户的</a:t>
            </a:r>
            <a:r>
              <a:rPr lang="zh-CN" altLang="zh-CN" sz="1400" dirty="0" smtClean="0"/>
              <a:t>巡检等</a:t>
            </a:r>
            <a:r>
              <a:rPr lang="zh-CN" altLang="en-US" sz="1400" dirty="0" smtClean="0"/>
              <a:t>一站式</a:t>
            </a:r>
            <a:r>
              <a:rPr lang="zh-CN" altLang="zh-CN" sz="1400" dirty="0" smtClean="0"/>
              <a:t>受理服务</a:t>
            </a:r>
            <a:r>
              <a:rPr lang="zh-CN" altLang="en-US" sz="1400" dirty="0" smtClean="0"/>
              <a:t>，</a:t>
            </a:r>
            <a:r>
              <a:rPr lang="zh-CN" altLang="zh-CN" sz="1400" dirty="0" smtClean="0"/>
              <a:t>为</a:t>
            </a:r>
            <a:r>
              <a:rPr lang="zh-CN" altLang="en-US" sz="1400" dirty="0" smtClean="0"/>
              <a:t>各</a:t>
            </a:r>
            <a:r>
              <a:rPr lang="zh-CN" altLang="zh-CN" sz="1400" dirty="0" smtClean="0"/>
              <a:t>服务单位开展</a:t>
            </a:r>
            <a:r>
              <a:rPr lang="en-US" altLang="zh-CN" sz="1400" dirty="0" smtClean="0"/>
              <a:t>POS</a:t>
            </a:r>
            <a:r>
              <a:rPr lang="zh-CN" altLang="zh-CN" sz="1400" dirty="0" smtClean="0"/>
              <a:t>业务提供</a:t>
            </a:r>
            <a:r>
              <a:rPr lang="zh-CN" altLang="zh-CN" sz="1400" dirty="0"/>
              <a:t>便利的</a:t>
            </a:r>
            <a:r>
              <a:rPr lang="zh-CN" altLang="zh-CN" sz="1400" dirty="0" smtClean="0"/>
              <a:t>工具服务</a:t>
            </a:r>
            <a:r>
              <a:rPr lang="zh-CN" altLang="zh-CN" sz="1400" dirty="0"/>
              <a:t>于商户，从而提高客户满意度</a:t>
            </a:r>
            <a:r>
              <a:rPr lang="zh-CN" altLang="zh-CN" sz="1400" dirty="0" smtClean="0"/>
              <a:t>；在未来的</a:t>
            </a:r>
            <a:r>
              <a:rPr lang="zh-CN" altLang="en-US" sz="1400" dirty="0" smtClean="0"/>
              <a:t>专业化服务</a:t>
            </a:r>
            <a:r>
              <a:rPr lang="zh-CN" altLang="zh-CN" sz="1400" dirty="0" smtClean="0"/>
              <a:t>行业</a:t>
            </a:r>
            <a:r>
              <a:rPr lang="zh-CN" altLang="zh-CN" sz="1400" dirty="0"/>
              <a:t>竞争</a:t>
            </a:r>
            <a:r>
              <a:rPr lang="zh-CN" altLang="zh-CN" sz="1400" dirty="0" smtClean="0"/>
              <a:t>中够</a:t>
            </a:r>
            <a:r>
              <a:rPr lang="zh-CN" altLang="zh-CN" sz="1400" dirty="0"/>
              <a:t>充分体现航信的整体服务优势。</a:t>
            </a:r>
          </a:p>
          <a:p>
            <a:pPr algn="l">
              <a:lnSpc>
                <a:spcPct val="150000"/>
              </a:lnSpc>
              <a:defRPr/>
            </a:pPr>
            <a:r>
              <a:rPr lang="en-US" altLang="zh-CN" sz="1400" dirty="0" smtClean="0"/>
              <a:t>        </a:t>
            </a:r>
          </a:p>
          <a:p>
            <a:pPr algn="l">
              <a:lnSpc>
                <a:spcPct val="150000"/>
              </a:lnSpc>
              <a:defRPr/>
            </a:pP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r>
              <a:rPr lang="zh-CN" altLang="en-US" sz="1400" dirty="0" smtClean="0"/>
              <a:t>系统特点：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zh-CN" altLang="en-US" sz="1400" dirty="0" smtClean="0"/>
              <a:t>延续使用现有</a:t>
            </a:r>
            <a:r>
              <a:rPr lang="en-US" altLang="zh-CN" sz="1400" dirty="0" smtClean="0"/>
              <a:t>CRM</a:t>
            </a:r>
            <a:r>
              <a:rPr lang="zh-CN" altLang="en-US" sz="1400" dirty="0" smtClean="0"/>
              <a:t>派工流程；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en-US" altLang="zh-CN" sz="1400" dirty="0" smtClean="0"/>
              <a:t>12</a:t>
            </a:r>
            <a:r>
              <a:rPr lang="zh-CN" altLang="en-US" sz="1400" dirty="0" smtClean="0"/>
              <a:t>种</a:t>
            </a:r>
            <a:r>
              <a:rPr lang="en-US" altLang="zh-CN" sz="1400" dirty="0" smtClean="0"/>
              <a:t>POS</a:t>
            </a:r>
            <a:r>
              <a:rPr lang="zh-CN" altLang="en-US" sz="1400" dirty="0" smtClean="0"/>
              <a:t>派工类型支持</a:t>
            </a:r>
            <a:r>
              <a:rPr lang="zh-CN" altLang="zh-CN" sz="1400" dirty="0" smtClean="0"/>
              <a:t>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en-US" altLang="zh-CN" sz="1400" dirty="0"/>
              <a:t>PMSS</a:t>
            </a:r>
            <a:r>
              <a:rPr lang="zh-CN" altLang="en-US" sz="1400" dirty="0" smtClean="0"/>
              <a:t>商机数据实时同步给收单；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zh-CN" altLang="en-US" sz="1400" dirty="0"/>
              <a:t>收</a:t>
            </a:r>
            <a:r>
              <a:rPr lang="zh-CN" altLang="en-US" sz="1400" dirty="0" smtClean="0"/>
              <a:t>单派工请求实时同步给</a:t>
            </a:r>
            <a:r>
              <a:rPr lang="en-US" altLang="zh-CN" sz="1400" dirty="0" smtClean="0"/>
              <a:t>PMSS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zh-CN" altLang="en-US" sz="1400" dirty="0" smtClean="0"/>
              <a:t>支持商户批量导入；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zh-CN" altLang="en-US" sz="1400" dirty="0" smtClean="0"/>
              <a:t>支持派工任务批量导入；</a:t>
            </a: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r>
              <a:rPr lang="zh-CN" altLang="en-US" sz="1400" dirty="0" smtClean="0"/>
              <a:t>服务人员手机端支持（安卓）；</a:t>
            </a: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endParaRPr lang="en-US" altLang="zh-CN" sz="1400" dirty="0" smtClean="0"/>
          </a:p>
          <a:p>
            <a:pPr algn="l">
              <a:lnSpc>
                <a:spcPct val="150000"/>
              </a:lnSpc>
              <a:defRPr/>
            </a:pPr>
            <a:endParaRPr lang="en-US" altLang="zh-CN" sz="1400" dirty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endParaRPr lang="en-US" altLang="zh-CN" sz="1400" dirty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endParaRPr lang="en-US" altLang="zh-CN" sz="1400" dirty="0" smtClean="0"/>
          </a:p>
          <a:p>
            <a:pPr marL="285750" indent="-285750" algn="l">
              <a:lnSpc>
                <a:spcPct val="150000"/>
              </a:lnSpc>
              <a:buBlip>
                <a:blip r:embed="rId2"/>
              </a:buBlip>
              <a:defRPr/>
            </a:pPr>
            <a:endParaRPr lang="en-US" altLang="zh-CN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214513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8662" y="1714488"/>
            <a:ext cx="6929486" cy="269766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三</a:t>
            </a:r>
            <a:r>
              <a:rPr lang="en-US" altLang="zh-CN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zh-CN" alt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专业化服务特色功能概述</a:t>
            </a:r>
            <a:endParaRPr lang="zh-CN" alt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42974" y="571480"/>
            <a:ext cx="35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新增商机</a:t>
            </a:r>
            <a:endParaRPr lang="zh-CN" altLang="en-US" dirty="0"/>
          </a:p>
        </p:txBody>
      </p:sp>
      <p:pic>
        <p:nvPicPr>
          <p:cNvPr id="3" name="图片 2" descr="2016-02-16-08-47-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29322" y="1500174"/>
            <a:ext cx="2643206" cy="4786346"/>
          </a:xfrm>
          <a:prstGeom prst="rect">
            <a:avLst/>
          </a:prstGeom>
        </p:spPr>
      </p:pic>
      <p:pic>
        <p:nvPicPr>
          <p:cNvPr id="5" name="图片 4" descr="QQ截图201602160858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4" y="1500174"/>
            <a:ext cx="2571768" cy="47863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282" y="2071678"/>
            <a:ext cx="2357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搜索界面，点击商机，进入商机地图界面，点击如图红框中“</a:t>
            </a:r>
            <a:r>
              <a:rPr lang="en-US" altLang="zh-CN" sz="1800" dirty="0" smtClean="0"/>
              <a:t>+</a:t>
            </a:r>
            <a:r>
              <a:rPr lang="zh-CN" altLang="en-US" sz="1800" dirty="0" smtClean="0"/>
              <a:t>”服务人员可在此页面填写商机信息。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0034" y="714356"/>
            <a:ext cx="1785950" cy="857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收单作业系统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4840" y="714356"/>
            <a:ext cx="1785950" cy="857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第三方收单机构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72198" y="714356"/>
            <a:ext cx="1785950" cy="857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手工录入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rot="5400000">
            <a:off x="3536943" y="2393149"/>
            <a:ext cx="1213652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</p:cxnSp>
      <p:cxnSp>
        <p:nvCxnSpPr>
          <p:cNvPr id="14" name="直接箭头连接符 13"/>
          <p:cNvCxnSpPr/>
          <p:nvPr/>
        </p:nvCxnSpPr>
        <p:spPr bwMode="auto">
          <a:xfrm>
            <a:off x="1500166" y="1857364"/>
            <a:ext cx="1714512" cy="1143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</p:cxnSp>
      <p:cxnSp>
        <p:nvCxnSpPr>
          <p:cNvPr id="16" name="直接箭头连接符 15"/>
          <p:cNvCxnSpPr/>
          <p:nvPr/>
        </p:nvCxnSpPr>
        <p:spPr bwMode="auto">
          <a:xfrm rot="10800000" flipV="1">
            <a:off x="5072066" y="1857364"/>
            <a:ext cx="1787538" cy="1143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</p:cxnSp>
      <p:sp>
        <p:nvSpPr>
          <p:cNvPr id="18" name="矩形 17"/>
          <p:cNvSpPr/>
          <p:nvPr/>
        </p:nvSpPr>
        <p:spPr>
          <a:xfrm>
            <a:off x="3286116" y="3071810"/>
            <a:ext cx="1785950" cy="857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专业户服务系统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 bwMode="auto">
          <a:xfrm rot="5400000">
            <a:off x="3536943" y="4535495"/>
            <a:ext cx="1213652" cy="79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</p:cxnSp>
      <p:sp>
        <p:nvSpPr>
          <p:cNvPr id="23" name="矩形 22"/>
          <p:cNvSpPr/>
          <p:nvPr/>
        </p:nvSpPr>
        <p:spPr>
          <a:xfrm>
            <a:off x="3286116" y="5214950"/>
            <a:ext cx="1785950" cy="8572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收单作业系统</a:t>
            </a:r>
            <a:endParaRPr lang="zh-CN" altLang="en-US" sz="2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14678" y="2071678"/>
            <a:ext cx="192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   务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14678" y="4286256"/>
            <a:ext cx="1928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商   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14412" y="571480"/>
            <a:ext cx="442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任务批量导入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7158" y="1214422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/>
              <a:t>访问路径：金融服务管理         第三方系统请求         待派工请求</a:t>
            </a:r>
            <a:endParaRPr lang="zh-CN" altLang="en-US" sz="1800" dirty="0"/>
          </a:p>
        </p:txBody>
      </p:sp>
      <p:sp>
        <p:nvSpPr>
          <p:cNvPr id="6" name="右箭头 5"/>
          <p:cNvSpPr/>
          <p:nvPr/>
        </p:nvSpPr>
        <p:spPr>
          <a:xfrm>
            <a:off x="3000364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143504" y="1285860"/>
            <a:ext cx="500066" cy="214314"/>
          </a:xfrm>
          <a:prstGeom prst="rightArrow">
            <a:avLst/>
          </a:prstGeom>
          <a:solidFill>
            <a:srgbClr val="FFFF0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QQ截图201602161003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857364"/>
            <a:ext cx="6572296" cy="43577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0892" y="3214686"/>
            <a:ext cx="1857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 smtClean="0"/>
              <a:t>图中任务列表除第三方收单机构导入之外，还可由收单作业系统通过后台同步到专业化服务系统中。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71480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批量导入任务模版展示</a:t>
            </a:r>
            <a:endParaRPr lang="zh-CN" altLang="en-US" dirty="0"/>
          </a:p>
        </p:txBody>
      </p:sp>
      <p:pic>
        <p:nvPicPr>
          <p:cNvPr id="4" name="图片 3" descr="QQ截图201602161006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50" y="1214422"/>
            <a:ext cx="6143636" cy="4572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44" y="1357298"/>
            <a:ext cx="2571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 smtClean="0"/>
              <a:t>Sheet1</a:t>
            </a:r>
            <a:r>
              <a:rPr lang="zh-CN" altLang="en-US" sz="1600" dirty="0" smtClean="0"/>
              <a:t>：导入说明</a:t>
            </a:r>
            <a:endParaRPr lang="en-US" altLang="zh-CN" sz="1600" dirty="0" smtClean="0"/>
          </a:p>
          <a:p>
            <a:pPr algn="l"/>
            <a:r>
              <a:rPr lang="en-US" altLang="zh-CN" sz="1600" dirty="0" smtClean="0"/>
              <a:t>Sheet2</a:t>
            </a:r>
            <a:r>
              <a:rPr lang="zh-CN" altLang="en-US" sz="1600" dirty="0" smtClean="0"/>
              <a:t>：派工信息表</a:t>
            </a:r>
            <a:endParaRPr lang="en-US" altLang="zh-CN" sz="1600" dirty="0" smtClean="0"/>
          </a:p>
          <a:p>
            <a:pPr algn="l"/>
            <a:r>
              <a:rPr lang="en-US" altLang="zh-CN" sz="1600" dirty="0" smtClean="0"/>
              <a:t>Sheet3</a:t>
            </a:r>
            <a:r>
              <a:rPr lang="zh-CN" altLang="en-US" sz="1600" dirty="0" smtClean="0"/>
              <a:t>：商户信息表</a:t>
            </a:r>
            <a:endParaRPr lang="en-US" altLang="zh-CN" sz="1600" dirty="0" smtClean="0"/>
          </a:p>
          <a:p>
            <a:pPr algn="l"/>
            <a:r>
              <a:rPr lang="en-US" altLang="zh-CN" sz="1600" dirty="0" smtClean="0"/>
              <a:t>Sheet4</a:t>
            </a:r>
            <a:r>
              <a:rPr lang="zh-CN" altLang="en-US" sz="1600" dirty="0" smtClean="0"/>
              <a:t>：门店信息表</a:t>
            </a:r>
            <a:endParaRPr lang="en-US" altLang="zh-CN" sz="1600" dirty="0" smtClean="0"/>
          </a:p>
          <a:p>
            <a:pPr algn="l"/>
            <a:r>
              <a:rPr lang="en-US" altLang="zh-CN" sz="1600" dirty="0" smtClean="0"/>
              <a:t>Sheet5</a:t>
            </a:r>
            <a:r>
              <a:rPr lang="zh-CN" altLang="en-US" sz="1600" dirty="0" smtClean="0"/>
              <a:t>：终端信息表</a:t>
            </a:r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endParaRPr lang="en-US" altLang="zh-CN" sz="1600" dirty="0" smtClean="0"/>
          </a:p>
          <a:p>
            <a:pPr algn="l"/>
            <a:r>
              <a:rPr lang="zh-CN" altLang="en-US" sz="1600" dirty="0" smtClean="0"/>
              <a:t>注：当派工类型为安装时，</a:t>
            </a:r>
            <a:r>
              <a:rPr lang="en-US" altLang="zh-CN" sz="1600" dirty="0" smtClean="0"/>
              <a:t>Sheet2~Sheet4</a:t>
            </a:r>
            <a:r>
              <a:rPr lang="zh-CN" altLang="en-US" sz="1600" dirty="0" smtClean="0"/>
              <a:t>必须填写，表与表之间通过客户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与门店</a:t>
            </a:r>
            <a:r>
              <a:rPr lang="en-US" altLang="zh-CN" sz="1600" dirty="0" smtClean="0"/>
              <a:t>ID</a:t>
            </a:r>
            <a:r>
              <a:rPr lang="zh-CN" altLang="en-US" sz="1600" dirty="0" smtClean="0"/>
              <a:t>相互关联；如果派工类型为其它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种时，只需填写</a:t>
            </a:r>
            <a:r>
              <a:rPr lang="en-US" altLang="zh-CN" sz="1600" dirty="0" smtClean="0"/>
              <a:t>Sheet2</a:t>
            </a:r>
            <a:r>
              <a:rPr lang="zh-CN" altLang="en-US" sz="1600" dirty="0" smtClean="0"/>
              <a:t>即可。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28662" y="2500306"/>
            <a:ext cx="72762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Question and Answer</a:t>
            </a:r>
            <a:endParaRPr lang="zh-CN" alt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116017" y="1142984"/>
            <a:ext cx="6742131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algn="l" eaLnBrk="0" hangingPunct="0"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algn="l" eaLnBrk="0" hangingPunct="0"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algn="l" eaLnBrk="0" hangingPunct="0"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algn="l" eaLnBrk="0" hangingPunct="0"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</a:pPr>
            <a:r>
              <a:rPr lang="zh-CN" altLang="en-US" sz="4000" b="1" i="1">
                <a:solidFill>
                  <a:schemeClr val="folHlink"/>
                </a:solidFill>
              </a:rPr>
              <a:t>谢 谢 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457200" y="332656"/>
            <a:ext cx="6779096" cy="50958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zh-CN" altLang="en-US" sz="2800" kern="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系统功能概述</a:t>
            </a:r>
            <a:endParaRPr lang="zh-CN" altLang="en-US" sz="2800" kern="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917101" y="908720"/>
            <a:ext cx="8047387" cy="1152128"/>
          </a:xfrm>
          <a:prstGeom prst="flowChartProcess">
            <a:avLst/>
          </a:prstGeom>
          <a:solidFill>
            <a:srgbClr val="B9E4FF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832" y="1628800"/>
            <a:ext cx="1046440" cy="259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管理</a:t>
            </a:r>
            <a:endParaRPr lang="en-US" altLang="zh-CN" dirty="0" smtClean="0"/>
          </a:p>
          <a:p>
            <a:r>
              <a:rPr lang="zh-CN" altLang="en-US" dirty="0" smtClean="0"/>
              <a:t>业务</a:t>
            </a:r>
            <a:endParaRPr lang="zh-CN" altLang="en-US" dirty="0"/>
          </a:p>
        </p:txBody>
      </p:sp>
      <p:sp>
        <p:nvSpPr>
          <p:cNvPr id="17" name="流程图: 过程 16"/>
          <p:cNvSpPr/>
          <p:nvPr/>
        </p:nvSpPr>
        <p:spPr>
          <a:xfrm>
            <a:off x="917101" y="2319410"/>
            <a:ext cx="8049114" cy="1204223"/>
          </a:xfrm>
          <a:prstGeom prst="flowChartProcess">
            <a:avLst/>
          </a:prstGeom>
          <a:solidFill>
            <a:srgbClr val="B9E4FF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03648" y="2582968"/>
            <a:ext cx="1656184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创建任务</a:t>
            </a:r>
            <a:endParaRPr lang="zh-CN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52320" y="2586390"/>
            <a:ext cx="1421792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任务回访</a:t>
            </a:r>
            <a:endParaRPr lang="zh-CN" alt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423864" y="3066247"/>
            <a:ext cx="163596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任务补录</a:t>
            </a:r>
            <a:endParaRPr lang="zh-CN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590032" y="2586390"/>
            <a:ext cx="151216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任务派工</a:t>
            </a:r>
            <a:endParaRPr lang="zh-CN" alt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508104" y="2586390"/>
            <a:ext cx="158417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表单管理</a:t>
            </a:r>
            <a:endParaRPr lang="zh-CN" alt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90032" y="3066247"/>
            <a:ext cx="151216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任务跟踪</a:t>
            </a:r>
            <a:endParaRPr lang="zh-CN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-2832" y="908720"/>
            <a:ext cx="1046440" cy="11521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 smtClean="0"/>
              <a:t>数据基础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75277" y="1074222"/>
            <a:ext cx="1582827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品牌管理</a:t>
            </a:r>
            <a:endParaRPr lang="zh-CN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459874" y="1578278"/>
            <a:ext cx="159823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型号管理</a:t>
            </a:r>
            <a:endParaRPr lang="zh-CN" altLang="en-US" sz="1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635895" y="1074222"/>
            <a:ext cx="1464577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商户管理</a:t>
            </a:r>
            <a:endParaRPr lang="zh-CN" alt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635896" y="1578278"/>
            <a:ext cx="146457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商机管理</a:t>
            </a:r>
            <a:endParaRPr lang="zh-CN" alt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79512" y="4725144"/>
            <a:ext cx="615553" cy="20162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手机端</a:t>
            </a:r>
          </a:p>
        </p:txBody>
      </p:sp>
      <p:sp>
        <p:nvSpPr>
          <p:cNvPr id="55" name="流程图: 过程 54"/>
          <p:cNvSpPr/>
          <p:nvPr/>
        </p:nvSpPr>
        <p:spPr>
          <a:xfrm>
            <a:off x="915374" y="5172913"/>
            <a:ext cx="8050841" cy="1136407"/>
          </a:xfrm>
          <a:prstGeom prst="flowChartProcess">
            <a:avLst/>
          </a:prstGeom>
          <a:solidFill>
            <a:srgbClr val="B9E4FF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15108" y="5301208"/>
            <a:ext cx="157013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任务分类管理</a:t>
            </a:r>
            <a:endParaRPr lang="zh-CN" altLang="en-US" sz="1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3347864" y="5301208"/>
            <a:ext cx="1593794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任务处理</a:t>
            </a:r>
            <a:endParaRPr lang="zh-CN" altLang="en-US" sz="16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415108" y="5848518"/>
            <a:ext cx="157013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新增商机</a:t>
            </a:r>
            <a:endParaRPr lang="zh-CN" altLang="en-US" sz="16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347864" y="5853454"/>
            <a:ext cx="158417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工作量统计</a:t>
            </a:r>
            <a:endParaRPr lang="zh-CN" altLang="en-US" sz="16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220072" y="5301208"/>
            <a:ext cx="180020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历史任务查看</a:t>
            </a:r>
            <a:endParaRPr lang="zh-CN" altLang="en-US" sz="1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5220072" y="5847272"/>
            <a:ext cx="1797614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修改密码</a:t>
            </a:r>
            <a:endParaRPr lang="zh-CN" altLang="en-US" sz="16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7308304" y="5301208"/>
            <a:ext cx="154359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商户查询</a:t>
            </a:r>
            <a:endParaRPr lang="zh-CN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7308304" y="5853454"/>
            <a:ext cx="151216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GIS</a:t>
            </a:r>
            <a:r>
              <a:rPr lang="zh-CN" altLang="en-US" sz="1600" b="1" dirty="0" smtClean="0"/>
              <a:t>支持</a:t>
            </a:r>
            <a:endParaRPr lang="zh-CN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92322" y="1074222"/>
            <a:ext cx="1599958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任务批量导入</a:t>
            </a:r>
            <a:endParaRPr lang="zh-CN" alt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492322" y="1578278"/>
            <a:ext cx="159452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商户批量导入</a:t>
            </a:r>
            <a:endParaRPr lang="zh-CN" altLang="en-US" sz="1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7452320" y="1074222"/>
            <a:ext cx="144016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调查问卷</a:t>
            </a:r>
            <a:endParaRPr lang="zh-CN" altLang="en-US" sz="1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5508104" y="3068960"/>
            <a:ext cx="1584176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任务</a:t>
            </a:r>
            <a:r>
              <a:rPr lang="zh-CN" altLang="en-US" sz="1600" b="1" dirty="0" smtClean="0"/>
              <a:t>统计</a:t>
            </a:r>
            <a:endParaRPr lang="zh-CN" altLang="en-US" sz="16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7452320" y="3068960"/>
            <a:ext cx="1421792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设备统计</a:t>
            </a:r>
            <a:endParaRPr lang="zh-CN" altLang="en-US" sz="16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-1672" y="3068960"/>
            <a:ext cx="1477328" cy="259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同步</a:t>
            </a:r>
            <a:endParaRPr lang="en-US" altLang="zh-CN" dirty="0" smtClean="0"/>
          </a:p>
          <a:p>
            <a:r>
              <a:rPr lang="zh-CN" altLang="en-US" dirty="0" smtClean="0"/>
              <a:t>数据</a:t>
            </a:r>
            <a:endParaRPr lang="zh-CN" altLang="en-US" dirty="0"/>
          </a:p>
        </p:txBody>
      </p:sp>
      <p:sp>
        <p:nvSpPr>
          <p:cNvPr id="75" name="流程图: 过程 74"/>
          <p:cNvSpPr/>
          <p:nvPr/>
        </p:nvSpPr>
        <p:spPr>
          <a:xfrm>
            <a:off x="915374" y="3759570"/>
            <a:ext cx="8049114" cy="1204223"/>
          </a:xfrm>
          <a:prstGeom prst="flowChartProcess">
            <a:avLst/>
          </a:prstGeom>
          <a:solidFill>
            <a:srgbClr val="B9E4FF"/>
          </a:solidFill>
          <a:ln>
            <a:solidFill>
              <a:schemeClr val="bg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73929" y="4170566"/>
            <a:ext cx="2810039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/>
              <a:t>PMSS </a:t>
            </a:r>
            <a:r>
              <a:rPr lang="zh-CN" altLang="en-US" sz="1600" b="1" dirty="0" smtClean="0"/>
              <a:t>同步给收单商机信息</a:t>
            </a:r>
            <a:endParaRPr lang="zh-CN" altLang="en-US" sz="16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5724129" y="4170566"/>
            <a:ext cx="2736304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收单同步给</a:t>
            </a:r>
            <a:r>
              <a:rPr lang="en-US" altLang="zh-CN" sz="1600" b="1" dirty="0" smtClean="0"/>
              <a:t>PMSS</a:t>
            </a:r>
            <a:r>
              <a:rPr lang="zh-CN" altLang="en-US" sz="1600" b="1" dirty="0" smtClean="0"/>
              <a:t>派工信息</a:t>
            </a:r>
            <a:endParaRPr lang="zh-CN" altLang="en-US" sz="1600" b="1" dirty="0"/>
          </a:p>
        </p:txBody>
      </p:sp>
    </p:spTree>
    <p:extLst>
      <p:ext uri="{BB962C8B-B14F-4D97-AF65-F5344CB8AC3E}">
        <p14:creationId xmlns="" xmlns:p14="http://schemas.microsoft.com/office/powerpoint/2010/main" val="10953998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71604" y="2500306"/>
            <a:ext cx="5917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二</a:t>
            </a:r>
            <a:r>
              <a:rPr lang="en-US" altLang="zh-CN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.</a:t>
            </a:r>
            <a:r>
              <a:rPr lang="zh-CN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系统业务主流程</a:t>
            </a:r>
            <a:endParaRPr lang="zh-CN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14346" y="500042"/>
            <a:ext cx="4357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幼圆" pitchFamily="49" charset="-122"/>
                <a:ea typeface="幼圆" pitchFamily="49" charset="-122"/>
              </a:rPr>
              <a:t>系统角色创建</a:t>
            </a:r>
            <a:endParaRPr lang="zh-CN" altLang="en-US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8992" y="1285860"/>
            <a:ext cx="30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总部信息中心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28992" y="2643182"/>
            <a:ext cx="3143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省系统管理员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0298" y="5286388"/>
            <a:ext cx="235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派工人员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00628" y="5286388"/>
            <a:ext cx="278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服务人员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4857752" y="1857364"/>
            <a:ext cx="214314" cy="785818"/>
          </a:xfrm>
          <a:prstGeom prst="downArrow">
            <a:avLst/>
          </a:prstGeom>
          <a:solidFill>
            <a:srgbClr val="00B05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KSO_Shape"/>
          <p:cNvSpPr/>
          <p:nvPr/>
        </p:nvSpPr>
        <p:spPr>
          <a:xfrm>
            <a:off x="4143372" y="3214686"/>
            <a:ext cx="1643074" cy="1928826"/>
          </a:xfrm>
          <a:custGeom>
            <a:avLst/>
            <a:gdLst/>
            <a:ahLst/>
            <a:cxnLst/>
            <a:rect l="l" t="t" r="r" b="b"/>
            <a:pathLst>
              <a:path w="751403" h="647761">
                <a:moveTo>
                  <a:pt x="375702" y="0"/>
                </a:moveTo>
                <a:lnTo>
                  <a:pt x="751403" y="647761"/>
                </a:lnTo>
                <a:lnTo>
                  <a:pt x="745416" y="647761"/>
                </a:lnTo>
                <a:lnTo>
                  <a:pt x="375702" y="432047"/>
                </a:lnTo>
                <a:lnTo>
                  <a:pt x="5987" y="647761"/>
                </a:lnTo>
                <a:lnTo>
                  <a:pt x="0" y="647761"/>
                </a:lnTo>
                <a:close/>
              </a:path>
            </a:pathLst>
          </a:custGeom>
          <a:solidFill>
            <a:srgbClr val="00B050"/>
          </a:solidFill>
          <a:ln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642918"/>
            <a:ext cx="371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 smtClean="0">
                <a:latin typeface="幼圆" pitchFamily="49" charset="-122"/>
                <a:ea typeface="幼圆" pitchFamily="49" charset="-122"/>
              </a:rPr>
              <a:t>系统登录</a:t>
            </a:r>
            <a:endParaRPr lang="en-US" altLang="zh-CN" b="1" dirty="0" smtClean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3" name="图片 2" descr="QQ截图201602140954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14" y="2214554"/>
            <a:ext cx="6786610" cy="385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158" y="1428736"/>
            <a:ext cx="8786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 smtClean="0"/>
              <a:t>访问地址：</a:t>
            </a:r>
            <a:r>
              <a:rPr lang="en-US" altLang="zh-CN" sz="2000" dirty="0" smtClean="0"/>
              <a:t> http://pmssuat.aisino-pay.com/CRM/pt/canvas?formid=a8login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8596" y="3214686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客户信息录入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29124" y="2071678"/>
            <a:ext cx="3286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手工录入客户信息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0496" y="4214818"/>
            <a:ext cx="4286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批量导入客户信息</a:t>
            </a:r>
            <a:endParaRPr lang="zh-CN" altLang="en-US" dirty="0"/>
          </a:p>
        </p:txBody>
      </p:sp>
      <p:sp>
        <p:nvSpPr>
          <p:cNvPr id="12" name="左大括号 11"/>
          <p:cNvSpPr/>
          <p:nvPr/>
        </p:nvSpPr>
        <p:spPr bwMode="auto">
          <a:xfrm>
            <a:off x="3071802" y="2285992"/>
            <a:ext cx="1000132" cy="2357454"/>
          </a:xfrm>
          <a:prstGeom prst="leftBrac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1991"/>
  <p:tag name="MH_SECTIONID" val="1992,1993,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cAfee PPT">
  <a:themeElements>
    <a:clrScheme name="McAfee PPT 4">
      <a:dk1>
        <a:srgbClr val="333333"/>
      </a:dk1>
      <a:lt1>
        <a:srgbClr val="FFFFFF"/>
      </a:lt1>
      <a:dk2>
        <a:srgbClr val="B00C33"/>
      </a:dk2>
      <a:lt2>
        <a:srgbClr val="CCCCCC"/>
      </a:lt2>
      <a:accent1>
        <a:srgbClr val="666666"/>
      </a:accent1>
      <a:accent2>
        <a:srgbClr val="8496AB"/>
      </a:accent2>
      <a:accent3>
        <a:srgbClr val="FFFFFF"/>
      </a:accent3>
      <a:accent4>
        <a:srgbClr val="2A2A2A"/>
      </a:accent4>
      <a:accent5>
        <a:srgbClr val="B8B8B8"/>
      </a:accent5>
      <a:accent6>
        <a:srgbClr val="77879B"/>
      </a:accent6>
      <a:hlink>
        <a:srgbClr val="C6C3AB"/>
      </a:hlink>
      <a:folHlink>
        <a:srgbClr val="9AA49A"/>
      </a:folHlink>
    </a:clrScheme>
    <a:fontScheme name="McAfee PP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gradFill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</a:gradFill>
        </a:ln>
        <a:effectLst>
          <a:reflection blurRad="6350" stA="52000" endA="300" endPos="35000" dir="5400000" sy="-100000" algn="bl" rotWithShape="0"/>
        </a:effectLst>
      </a:spPr>
      <a:bodyPr rtlCol="0" anchor="ctr"/>
      <a:lstStyle>
        <a:defPPr algn="ctr">
          <a:defRPr sz="2000">
            <a:latin typeface="宋体" panose="02010600030101010101" pitchFamily="2" charset="-122"/>
            <a:ea typeface="宋体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McAfee PPT 1">
        <a:dk1>
          <a:srgbClr val="333333"/>
        </a:dk1>
        <a:lt1>
          <a:srgbClr val="FFFFFF"/>
        </a:lt1>
        <a:dk2>
          <a:srgbClr val="000000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2">
        <a:dk1>
          <a:srgbClr val="333333"/>
        </a:dk1>
        <a:lt1>
          <a:srgbClr val="FFFFFF"/>
        </a:lt1>
        <a:dk2>
          <a:srgbClr val="CCCCCC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3">
        <a:dk1>
          <a:srgbClr val="333333"/>
        </a:dk1>
        <a:lt1>
          <a:srgbClr val="FFFFFF"/>
        </a:lt1>
        <a:dk2>
          <a:srgbClr val="CCCCCC"/>
        </a:dk2>
        <a:lt2>
          <a:srgbClr val="AC0C33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4">
        <a:dk1>
          <a:srgbClr val="333333"/>
        </a:dk1>
        <a:lt1>
          <a:srgbClr val="FFFFFF"/>
        </a:lt1>
        <a:dk2>
          <a:srgbClr val="B00C33"/>
        </a:dk2>
        <a:lt2>
          <a:srgbClr val="CCCCCC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cAfee PPT">
  <a:themeElements>
    <a:clrScheme name="1_McAfee PPT 4">
      <a:dk1>
        <a:srgbClr val="333333"/>
      </a:dk1>
      <a:lt1>
        <a:srgbClr val="FFFFFF"/>
      </a:lt1>
      <a:dk2>
        <a:srgbClr val="B00C33"/>
      </a:dk2>
      <a:lt2>
        <a:srgbClr val="CCCCCC"/>
      </a:lt2>
      <a:accent1>
        <a:srgbClr val="666666"/>
      </a:accent1>
      <a:accent2>
        <a:srgbClr val="8496AB"/>
      </a:accent2>
      <a:accent3>
        <a:srgbClr val="FFFFFF"/>
      </a:accent3>
      <a:accent4>
        <a:srgbClr val="2A2A2A"/>
      </a:accent4>
      <a:accent5>
        <a:srgbClr val="B8B8B8"/>
      </a:accent5>
      <a:accent6>
        <a:srgbClr val="77879B"/>
      </a:accent6>
      <a:hlink>
        <a:srgbClr val="C6C3AB"/>
      </a:hlink>
      <a:folHlink>
        <a:srgbClr val="9AA49A"/>
      </a:folHlink>
    </a:clrScheme>
    <a:fontScheme name="1_McAfee PP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McAfee PPT 1">
        <a:dk1>
          <a:srgbClr val="333333"/>
        </a:dk1>
        <a:lt1>
          <a:srgbClr val="FFFFFF"/>
        </a:lt1>
        <a:dk2>
          <a:srgbClr val="000000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cAfee PPT 2">
        <a:dk1>
          <a:srgbClr val="333333"/>
        </a:dk1>
        <a:lt1>
          <a:srgbClr val="FFFFFF"/>
        </a:lt1>
        <a:dk2>
          <a:srgbClr val="CCCCCC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cAfee PPT 3">
        <a:dk1>
          <a:srgbClr val="333333"/>
        </a:dk1>
        <a:lt1>
          <a:srgbClr val="FFFFFF"/>
        </a:lt1>
        <a:dk2>
          <a:srgbClr val="CCCCCC"/>
        </a:dk2>
        <a:lt2>
          <a:srgbClr val="AC0C33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McAfee PPT 4">
        <a:dk1>
          <a:srgbClr val="333333"/>
        </a:dk1>
        <a:lt1>
          <a:srgbClr val="FFFFFF"/>
        </a:lt1>
        <a:dk2>
          <a:srgbClr val="B00C33"/>
        </a:dk2>
        <a:lt2>
          <a:srgbClr val="CCCCCC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25869</TotalTime>
  <Pages>0</Pages>
  <Words>1811</Words>
  <Characters>0</Characters>
  <Application>Microsoft Office PowerPoint</Application>
  <DocSecurity>0</DocSecurity>
  <PresentationFormat>全屏显示(4:3)</PresentationFormat>
  <Lines>0</Lines>
  <Paragraphs>220</Paragraphs>
  <Slides>46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McAfee PPT</vt:lpstr>
      <vt:lpstr>1_McAfee PPT</vt:lpstr>
      <vt:lpstr>专业化商户服务系统简介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</vt:vector>
  </TitlesOfParts>
  <Company>AISINO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支付产品线推介</dc:title>
  <dc:creator>jiangrui</dc:creator>
  <cp:lastModifiedBy>user</cp:lastModifiedBy>
  <cp:revision>3486</cp:revision>
  <cp:lastPrinted>2015-01-09T06:34:57Z</cp:lastPrinted>
  <dcterms:created xsi:type="dcterms:W3CDTF">2013-07-20T08:03:05Z</dcterms:created>
  <dcterms:modified xsi:type="dcterms:W3CDTF">2016-02-18T09:24:17Z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2052-9.1.0.4632</vt:lpwstr>
  </property>
</Properties>
</file>